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325" r:id="rId2"/>
    <p:sldId id="333" r:id="rId3"/>
    <p:sldId id="257" r:id="rId4"/>
    <p:sldId id="296" r:id="rId5"/>
    <p:sldId id="303" r:id="rId6"/>
    <p:sldId id="304" r:id="rId7"/>
    <p:sldId id="297" r:id="rId8"/>
    <p:sldId id="298" r:id="rId9"/>
    <p:sldId id="299" r:id="rId10"/>
    <p:sldId id="302" r:id="rId11"/>
    <p:sldId id="305" r:id="rId12"/>
    <p:sldId id="311" r:id="rId13"/>
    <p:sldId id="294" r:id="rId14"/>
    <p:sldId id="295" r:id="rId15"/>
    <p:sldId id="312" r:id="rId16"/>
    <p:sldId id="326" r:id="rId17"/>
    <p:sldId id="313" r:id="rId18"/>
    <p:sldId id="314" r:id="rId19"/>
    <p:sldId id="315" r:id="rId20"/>
    <p:sldId id="316" r:id="rId21"/>
    <p:sldId id="318" r:id="rId22"/>
    <p:sldId id="319" r:id="rId23"/>
    <p:sldId id="320" r:id="rId24"/>
    <p:sldId id="321" r:id="rId25"/>
    <p:sldId id="323" r:id="rId26"/>
    <p:sldId id="324" r:id="rId27"/>
    <p:sldId id="256" r:id="rId28"/>
    <p:sldId id="309" r:id="rId29"/>
    <p:sldId id="310" r:id="rId30"/>
    <p:sldId id="331" r:id="rId31"/>
    <p:sldId id="334" r:id="rId32"/>
    <p:sldId id="337" r:id="rId33"/>
    <p:sldId id="338" r:id="rId3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32D324-7184-426E-A813-83A86E2EAC4E}" type="datetimeFigureOut">
              <a:rPr lang="pt-BR" smtClean="0"/>
              <a:t>18/06/2020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E7F38-67A1-47C4-AD1D-12F5F8FB9F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7238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0505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685800" y="1122362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ern="0">
              <a:solidFill>
                <a:srgbClr val="000000"/>
              </a:solidFill>
            </a:endParaRPr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ern="0">
              <a:solidFill>
                <a:srgbClr val="000000"/>
              </a:solidFill>
            </a:endParaRPr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pt-BR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‹nº›</a:t>
            </a:fld>
            <a:endParaRPr lang="pt-BR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4069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e texto vertical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2396330" y="57943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ern="0">
              <a:solidFill>
                <a:srgbClr val="000000"/>
              </a:solidFill>
            </a:endParaRPr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ern="0">
              <a:solidFill>
                <a:srgbClr val="000000"/>
              </a:solidFill>
            </a:endParaRPr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pt-BR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‹nº›</a:t>
            </a:fld>
            <a:endParaRPr lang="pt-BR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2204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e texto verticai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ern="0">
              <a:solidFill>
                <a:srgbClr val="000000"/>
              </a:solidFill>
            </a:endParaRPr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ern="0">
              <a:solidFill>
                <a:srgbClr val="000000"/>
              </a:solidFill>
            </a:endParaRPr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pt-BR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‹nº›</a:t>
            </a:fld>
            <a:endParaRPr lang="pt-BR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3525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jects 2">
  <p:cSld name="Projects 2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>
            <a:spLocks noGrp="1"/>
          </p:cNvSpPr>
          <p:nvPr>
            <p:ph type="pic" idx="2"/>
          </p:nvPr>
        </p:nvSpPr>
        <p:spPr>
          <a:xfrm>
            <a:off x="989693" y="1638865"/>
            <a:ext cx="2943992" cy="4140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1050" b="1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799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3999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3318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ern="0">
              <a:solidFill>
                <a:srgbClr val="000000"/>
              </a:solidFill>
            </a:endParaRPr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ern="0">
              <a:solidFill>
                <a:srgbClr val="000000"/>
              </a:solidFill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pt-BR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‹nº›</a:t>
            </a:fld>
            <a:endParaRPr lang="pt-BR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0807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Cabeçalho da Seção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623887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ern="0">
              <a:solidFill>
                <a:srgbClr val="000000"/>
              </a:solidFill>
            </a:endParaRPr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ern="0">
              <a:solidFill>
                <a:srgbClr val="000000"/>
              </a:solidFill>
            </a:endParaRPr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pt-BR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‹nº›</a:t>
            </a:fld>
            <a:endParaRPr lang="pt-BR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967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as Partes de Conteúdo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ern="0">
              <a:solidFill>
                <a:srgbClr val="000000"/>
              </a:solidFill>
            </a:endParaRPr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ern="0">
              <a:solidFill>
                <a:srgbClr val="000000"/>
              </a:solidFill>
            </a:endParaRPr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pt-BR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‹nº›</a:t>
            </a:fld>
            <a:endParaRPr lang="pt-BR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2073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ção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629841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0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0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ern="0">
              <a:solidFill>
                <a:srgbClr val="000000"/>
              </a:solidFill>
            </a:endParaRPr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ern="0">
              <a:solidFill>
                <a:srgbClr val="000000"/>
              </a:solidFill>
            </a:endParaRPr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pt-BR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‹nº›</a:t>
            </a:fld>
            <a:endParaRPr lang="pt-BR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2608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mente título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ern="0">
              <a:solidFill>
                <a:srgbClr val="000000"/>
              </a:solidFill>
            </a:endParaRPr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ern="0">
              <a:solidFill>
                <a:srgbClr val="000000"/>
              </a:solidFill>
            </a:endParaRPr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pt-BR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‹nº›</a:t>
            </a:fld>
            <a:endParaRPr lang="pt-BR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3543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ern="0">
              <a:solidFill>
                <a:srgbClr val="000000"/>
              </a:solidFill>
            </a:endParaRPr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ern="0">
              <a:solidFill>
                <a:srgbClr val="000000"/>
              </a:solidFill>
            </a:endParaRPr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pt-BR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‹nº›</a:t>
            </a:fld>
            <a:endParaRPr lang="pt-BR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3905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údo com Legenda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887391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ern="0">
              <a:solidFill>
                <a:srgbClr val="000000"/>
              </a:solidFill>
            </a:endParaRPr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ern="0">
              <a:solidFill>
                <a:srgbClr val="000000"/>
              </a:solidFill>
            </a:endParaRPr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pt-BR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‹nº›</a:t>
            </a:fld>
            <a:endParaRPr lang="pt-BR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1659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m com Legenda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3887391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ern="0">
              <a:solidFill>
                <a:srgbClr val="000000"/>
              </a:solidFill>
            </a:endParaRPr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ern="0">
              <a:solidFill>
                <a:srgbClr val="000000"/>
              </a:solidFill>
            </a:endParaRPr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pt-BR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‹nº›</a:t>
            </a:fld>
            <a:endParaRPr lang="pt-BR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1341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0" y="6643560"/>
            <a:ext cx="9144000" cy="214438"/>
          </a:xfrm>
          <a:prstGeom prst="rect">
            <a:avLst/>
          </a:prstGeom>
          <a:solidFill>
            <a:srgbClr val="C8667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Shape 7"/>
          <p:cNvSpPr txBox="1"/>
          <p:nvPr/>
        </p:nvSpPr>
        <p:spPr>
          <a:xfrm>
            <a:off x="-40458" y="6622757"/>
            <a:ext cx="2448105" cy="2616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pt-BR" sz="1100" b="1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http://escritoriodeprocessos.es.gov.br</a:t>
            </a:r>
          </a:p>
        </p:txBody>
      </p:sp>
      <p:pic>
        <p:nvPicPr>
          <p:cNvPr id="8" name="Shape 8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0"/>
            <a:ext cx="9144000" cy="100012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9"/>
          <p:cNvSpPr txBox="1"/>
          <p:nvPr/>
        </p:nvSpPr>
        <p:spPr>
          <a:xfrm>
            <a:off x="2492347" y="226273"/>
            <a:ext cx="4798577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pt-BR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ESCRITÓRIO CENTRAL DE PROCESSOS</a:t>
            </a:r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973" y="5910039"/>
            <a:ext cx="674567" cy="67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14173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pablo.amaral\Documents\Meetup\video1.mp4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hyperlink" Target="file:///C:\Users\pablo.amaral\Documents\Meetup\video2.mp4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/>
        </p:nvSpPr>
        <p:spPr>
          <a:xfrm>
            <a:off x="609600" y="2743200"/>
            <a:ext cx="8051575" cy="193899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/>
            <a:r>
              <a:rPr lang="pt-BR" sz="4000" b="1" dirty="0"/>
              <a:t>NOÇÕES BÁSICAS DE </a:t>
            </a:r>
            <a:r>
              <a:rPr lang="pt-BR" sz="4000" b="1" dirty="0" smtClean="0"/>
              <a:t>GESTÃO DE PROCESSOS</a:t>
            </a:r>
            <a:endParaRPr lang="pt-BR" sz="4000" b="1" dirty="0"/>
          </a:p>
          <a:p>
            <a:endParaRPr sz="40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865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981200"/>
            <a:ext cx="3886200" cy="3886200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457200" y="1182469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dirty="0" smtClean="0"/>
              <a:t>E agora...</a:t>
            </a:r>
            <a:endParaRPr lang="pt-BR" sz="3600" dirty="0"/>
          </a:p>
        </p:txBody>
      </p:sp>
      <p:sp>
        <p:nvSpPr>
          <p:cNvPr id="2" name="Botão de ação: Filme 1">
            <a:hlinkClick r:id="rId3" action="ppaction://hlinkfile" highlightClick="1"/>
          </p:cNvPr>
          <p:cNvSpPr/>
          <p:nvPr/>
        </p:nvSpPr>
        <p:spPr>
          <a:xfrm>
            <a:off x="6019800" y="6172200"/>
            <a:ext cx="457200" cy="304800"/>
          </a:xfrm>
          <a:prstGeom prst="actionButtonMovi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Botão de ação: Filme 2">
            <a:hlinkClick r:id="rId4" action="ppaction://hlinkfile" highlightClick="1"/>
          </p:cNvPr>
          <p:cNvSpPr/>
          <p:nvPr/>
        </p:nvSpPr>
        <p:spPr>
          <a:xfrm>
            <a:off x="6934200" y="6172200"/>
            <a:ext cx="457200" cy="304800"/>
          </a:xfrm>
          <a:prstGeom prst="actionButtonMovi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628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62000" y="2160687"/>
            <a:ext cx="7924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BR" sz="2400" dirty="0"/>
              <a:t>É uma abordagem disciplinar para identificar, desenhar, executar, documentar, medir, monitorar, controlar e melhorar processos de </a:t>
            </a:r>
            <a:r>
              <a:rPr lang="pt-BR" sz="2400" dirty="0" smtClean="0"/>
              <a:t>negócio para </a:t>
            </a:r>
            <a:r>
              <a:rPr lang="pt-BR" sz="2400" dirty="0"/>
              <a:t>alcançar resultados consistentes alinhados com os </a:t>
            </a:r>
            <a:r>
              <a:rPr lang="pt-BR" sz="2400" b="1" dirty="0"/>
              <a:t>objetivos estratégicos da organização</a:t>
            </a:r>
            <a:r>
              <a:rPr lang="pt-BR" sz="2400" dirty="0" smtClean="0"/>
              <a:t>.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pt-BR" sz="2400" dirty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BR" sz="2400" dirty="0"/>
              <a:t>A Gestão por Processos significa que os processos da instituição estão sendo monitorados, avaliados e revisados, com foco na </a:t>
            </a:r>
            <a:r>
              <a:rPr lang="pt-BR" sz="2400" b="1" dirty="0"/>
              <a:t>melhoria contínua </a:t>
            </a:r>
            <a:r>
              <a:rPr lang="pt-BR" sz="2400" dirty="0"/>
              <a:t>e no alcance dos objetivos da organização.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pt-BR" sz="2800" dirty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pt-BR" sz="2800" dirty="0" smtClean="0"/>
          </a:p>
          <a:p>
            <a:pPr algn="ctr"/>
            <a:endParaRPr lang="pt-BR" sz="2800" dirty="0" smtClean="0"/>
          </a:p>
        </p:txBody>
      </p:sp>
      <p:sp>
        <p:nvSpPr>
          <p:cNvPr id="3" name="CaixaDeTexto 2"/>
          <p:cNvSpPr txBox="1"/>
          <p:nvPr/>
        </p:nvSpPr>
        <p:spPr>
          <a:xfrm>
            <a:off x="457200" y="1182469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dirty="0" smtClean="0"/>
              <a:t>BPM...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208112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09600" y="2286000"/>
            <a:ext cx="7924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BR" sz="2800" dirty="0" smtClean="0"/>
              <a:t>Quando </a:t>
            </a:r>
            <a:r>
              <a:rPr lang="pt-BR" sz="2800" dirty="0"/>
              <a:t>se fala em gestão por processos, procura-se ver a organização de forma mais ampla, com as </a:t>
            </a:r>
            <a:r>
              <a:rPr lang="pt-BR" sz="2800" b="1" dirty="0"/>
              <a:t>áreas se inter-relacionando</a:t>
            </a:r>
            <a:r>
              <a:rPr lang="pt-BR" sz="2800" dirty="0"/>
              <a:t>. Vários processos estão interagindo e a gestão monitora isso como um todo, buscando a </a:t>
            </a:r>
            <a:r>
              <a:rPr lang="pt-BR" sz="2800" b="1" dirty="0"/>
              <a:t>satisfação do cliente </a:t>
            </a:r>
            <a:r>
              <a:rPr lang="pt-BR" sz="2800" dirty="0"/>
              <a:t>e a melhoria de condições de trabalho do empregado.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pt-BR" sz="2800" dirty="0" smtClean="0"/>
          </a:p>
          <a:p>
            <a:pPr algn="ctr"/>
            <a:endParaRPr lang="pt-BR" sz="2800" dirty="0" smtClean="0"/>
          </a:p>
        </p:txBody>
      </p:sp>
      <p:sp>
        <p:nvSpPr>
          <p:cNvPr id="3" name="CaixaDeTexto 2"/>
          <p:cNvSpPr txBox="1"/>
          <p:nvPr/>
        </p:nvSpPr>
        <p:spPr>
          <a:xfrm>
            <a:off x="609600" y="12192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dirty="0" smtClean="0"/>
              <a:t>BPM...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42103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57200" y="1371600"/>
            <a:ext cx="81534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 smtClean="0"/>
              <a:t>BPM é sobre:</a:t>
            </a:r>
          </a:p>
          <a:p>
            <a:pPr algn="just"/>
            <a:endParaRPr lang="pt-BR" sz="1200" dirty="0" smtClean="0"/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pt-BR" sz="2400" dirty="0" smtClean="0"/>
              <a:t>Criar valor para clientes em uma perspectiva ponta-a-ponta;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pt-BR" sz="2400" dirty="0" smtClean="0"/>
              <a:t>Gerenciar o negócio por processos;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pt-BR" sz="2400" dirty="0" smtClean="0"/>
              <a:t>Ter o foco do cliente;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pt-BR" sz="2400" dirty="0" smtClean="0"/>
              <a:t>Reduzir  desperdícios e defeitos;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pt-BR" sz="2400" dirty="0" smtClean="0"/>
              <a:t>Habilitar transformação de negócio através de processos otimizados ou inovação em processos.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45714"/>
            <a:ext cx="9144000" cy="168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91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28600" y="1182469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pt-BR" sz="2400" dirty="0" smtClean="0"/>
              <a:t>Ciclo de Vida de Gestão de Processos e Inovação:</a:t>
            </a:r>
            <a:endParaRPr lang="pt-BR" sz="2400" dirty="0"/>
          </a:p>
        </p:txBody>
      </p:sp>
      <p:sp>
        <p:nvSpPr>
          <p:cNvPr id="2" name="AutoShape 2" descr="https://lh5.googleusercontent.com/OHQdIwFvDYS4rebgPJ5_EBuK7GLHY35vvvKxcz37YIz7PzQnkxuhParIoCduEic2GTe0YBg8J_Rxc2NjaTKy5zsJ8yeg3ww1yfEIJxdS1KUnYbA2aCAaSQqUinnlqw"/>
          <p:cNvSpPr>
            <a:spLocks noChangeAspect="1" noChangeArrowheads="1"/>
          </p:cNvSpPr>
          <p:nvPr/>
        </p:nvSpPr>
        <p:spPr bwMode="auto">
          <a:xfrm>
            <a:off x="127000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752600"/>
            <a:ext cx="6111317" cy="427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3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38200" y="12954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pt-BR" sz="3600" dirty="0" smtClean="0"/>
              <a:t>Identificação / Priorização:</a:t>
            </a:r>
            <a:endParaRPr lang="pt-BR" sz="36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838200" y="1752600"/>
            <a:ext cx="7467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800" dirty="0"/>
          </a:p>
          <a:p>
            <a:r>
              <a:rPr lang="pt-BR" sz="2800" dirty="0" smtClean="0"/>
              <a:t>Como identificar os processos?</a:t>
            </a:r>
          </a:p>
          <a:p>
            <a:endParaRPr lang="pt-BR" sz="2800" dirty="0"/>
          </a:p>
          <a:p>
            <a:pPr marL="285750" indent="-285750">
              <a:buFontTx/>
              <a:buChar char="-"/>
            </a:pPr>
            <a:r>
              <a:rPr lang="pt-BR" sz="2800" dirty="0" smtClean="0"/>
              <a:t>Entendimento da estrutura organizacional (organograma);</a:t>
            </a:r>
          </a:p>
          <a:p>
            <a:endParaRPr lang="pt-BR" sz="1000" dirty="0" smtClean="0"/>
          </a:p>
          <a:p>
            <a:pPr marL="285750" indent="-285750">
              <a:buFontTx/>
              <a:buChar char="-"/>
            </a:pPr>
            <a:r>
              <a:rPr lang="pt-BR" sz="2800" dirty="0" smtClean="0"/>
              <a:t>Identificação das principais atividades executadas pelas áreas (entrevistas);</a:t>
            </a:r>
          </a:p>
          <a:p>
            <a:endParaRPr lang="pt-BR" sz="1000" dirty="0" smtClean="0"/>
          </a:p>
          <a:p>
            <a:pPr marL="285750" indent="-285750">
              <a:buFontTx/>
              <a:buChar char="-"/>
            </a:pPr>
            <a:r>
              <a:rPr lang="pt-BR" sz="2800" dirty="0" smtClean="0"/>
              <a:t>Instrumento regulatório;</a:t>
            </a:r>
          </a:p>
          <a:p>
            <a:endParaRPr lang="pt-BR" sz="1000" dirty="0" smtClean="0"/>
          </a:p>
          <a:p>
            <a:pPr marL="285750" indent="-285750">
              <a:buFontTx/>
              <a:buChar char="-"/>
            </a:pPr>
            <a:r>
              <a:rPr lang="pt-BR" sz="2800" dirty="0" smtClean="0"/>
              <a:t>Cadeia de Valor.</a:t>
            </a:r>
          </a:p>
          <a:p>
            <a:pPr marL="285750" indent="-285750">
              <a:buFontTx/>
              <a:buChar char="-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0623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66800" y="16002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pt-BR" sz="3600" dirty="0" smtClean="0"/>
              <a:t>Identificação / Priorização:</a:t>
            </a:r>
            <a:endParaRPr lang="pt-BR" sz="36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887417"/>
              </p:ext>
            </p:extLst>
          </p:nvPr>
        </p:nvGraphicFramePr>
        <p:xfrm>
          <a:off x="1219200" y="2590800"/>
          <a:ext cx="6629400" cy="311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5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4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4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9890">
                <a:tc gridSpan="6"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Matriz de Priorização de Processos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89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Critério 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Critério 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Critério 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Critério 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Total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89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(1 a 5)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(1</a:t>
                      </a:r>
                      <a:r>
                        <a:rPr lang="pt-BR" baseline="0" dirty="0" smtClean="0"/>
                        <a:t> a 5)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(1 a 5)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(1 a 5)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890">
                <a:tc>
                  <a:txBody>
                    <a:bodyPr/>
                    <a:lstStyle/>
                    <a:p>
                      <a:r>
                        <a:rPr lang="pt-BR" dirty="0" smtClean="0"/>
                        <a:t>Processo 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890">
                <a:tc>
                  <a:txBody>
                    <a:bodyPr/>
                    <a:lstStyle/>
                    <a:p>
                      <a:r>
                        <a:rPr lang="pt-BR" dirty="0" smtClean="0"/>
                        <a:t>Processo B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9890">
                <a:tc>
                  <a:txBody>
                    <a:bodyPr/>
                    <a:lstStyle/>
                    <a:p>
                      <a:r>
                        <a:rPr lang="pt-BR" dirty="0" smtClean="0"/>
                        <a:t>Processo C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9890">
                <a:tc>
                  <a:txBody>
                    <a:bodyPr/>
                    <a:lstStyle/>
                    <a:p>
                      <a:r>
                        <a:rPr lang="pt-BR" dirty="0" smtClean="0"/>
                        <a:t>Processo D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9890">
                <a:tc>
                  <a:txBody>
                    <a:bodyPr/>
                    <a:lstStyle/>
                    <a:p>
                      <a:r>
                        <a:rPr lang="pt-BR" dirty="0" smtClean="0"/>
                        <a:t>Processo 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483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04800" y="11430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pt-BR" sz="3600" dirty="0" smtClean="0"/>
              <a:t>Modelagem:</a:t>
            </a:r>
            <a:endParaRPr lang="pt-BR" sz="3600" dirty="0"/>
          </a:p>
        </p:txBody>
      </p:sp>
      <p:sp>
        <p:nvSpPr>
          <p:cNvPr id="3" name="Retângulo 2"/>
          <p:cNvSpPr/>
          <p:nvPr/>
        </p:nvSpPr>
        <p:spPr>
          <a:xfrm>
            <a:off x="304800" y="1905000"/>
            <a:ext cx="85344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/>
              <a:t>Compreende o registro da </a:t>
            </a:r>
            <a:r>
              <a:rPr lang="pt-BR" sz="2800" b="1" dirty="0"/>
              <a:t>situação atual </a:t>
            </a:r>
            <a:r>
              <a:rPr lang="pt-BR" sz="2800" dirty="0"/>
              <a:t>(As </a:t>
            </a:r>
            <a:r>
              <a:rPr lang="pt-BR" sz="2800" dirty="0" err="1"/>
              <a:t>Is</a:t>
            </a:r>
            <a:r>
              <a:rPr lang="pt-BR" sz="2800" dirty="0"/>
              <a:t>) dos processos organizacionais, descrevendo fluxos, insumos e demais informações necessárias ao entendimento uniforme dos processos por todos os envolvidos.</a:t>
            </a:r>
          </a:p>
          <a:p>
            <a:pPr algn="just"/>
            <a:endParaRPr lang="pt-BR" sz="28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2800" dirty="0"/>
              <a:t>Para uma melhor representação </a:t>
            </a:r>
            <a:r>
              <a:rPr lang="pt-BR" sz="2800" dirty="0" smtClean="0"/>
              <a:t>dos processos </a:t>
            </a:r>
            <a:r>
              <a:rPr lang="pt-BR" sz="2800" dirty="0"/>
              <a:t>é recomendável a </a:t>
            </a:r>
            <a:r>
              <a:rPr lang="pt-BR" sz="2800" b="1" dirty="0"/>
              <a:t>participação de todos os </a:t>
            </a:r>
            <a:r>
              <a:rPr lang="pt-BR" sz="2800" b="1" dirty="0" smtClean="0"/>
              <a:t>envolvidos</a:t>
            </a:r>
            <a:r>
              <a:rPr lang="pt-BR" sz="2800" dirty="0" smtClean="0"/>
              <a:t>: executores</a:t>
            </a:r>
            <a:r>
              <a:rPr lang="pt-BR" sz="2800" dirty="0"/>
              <a:t>, fornecedores de insumos e clientes dos produtos gerados. </a:t>
            </a:r>
            <a:endParaRPr lang="pt-BR" sz="2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87938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5800" y="12192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pt-BR" sz="3600" dirty="0" smtClean="0"/>
              <a:t>Modelagem:</a:t>
            </a:r>
            <a:endParaRPr lang="pt-BR" sz="3600" dirty="0"/>
          </a:p>
        </p:txBody>
      </p:sp>
      <p:sp>
        <p:nvSpPr>
          <p:cNvPr id="3" name="Retângulo 2"/>
          <p:cNvSpPr/>
          <p:nvPr/>
        </p:nvSpPr>
        <p:spPr>
          <a:xfrm>
            <a:off x="685800" y="1981200"/>
            <a:ext cx="83820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/>
              <a:t>As </a:t>
            </a:r>
            <a:r>
              <a:rPr lang="pt-BR" sz="2000" dirty="0"/>
              <a:t>principais atividades realizadas nessa etapa são</a:t>
            </a:r>
            <a:r>
              <a:rPr lang="pt-BR" sz="2000" dirty="0" smtClean="0"/>
              <a:t>:</a:t>
            </a:r>
          </a:p>
          <a:p>
            <a:endParaRPr lang="pt-BR" sz="20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2000" dirty="0"/>
              <a:t>Reunião com os envolvidos para entendimento do processo:</a:t>
            </a:r>
          </a:p>
          <a:p>
            <a:r>
              <a:rPr lang="pt-BR" sz="2000" dirty="0" smtClean="0"/>
              <a:t>         Levantamento </a:t>
            </a:r>
            <a:r>
              <a:rPr lang="pt-BR" sz="2000" dirty="0"/>
              <a:t>do objetivo do processo;</a:t>
            </a:r>
          </a:p>
          <a:p>
            <a:r>
              <a:rPr lang="pt-BR" sz="2000" dirty="0" smtClean="0"/>
              <a:t>         Levantamento </a:t>
            </a:r>
            <a:r>
              <a:rPr lang="pt-BR" sz="2000" dirty="0"/>
              <a:t>dos insumos;</a:t>
            </a:r>
          </a:p>
          <a:p>
            <a:r>
              <a:rPr lang="pt-BR" sz="2000" dirty="0" smtClean="0"/>
              <a:t>         Levantamento </a:t>
            </a:r>
            <a:r>
              <a:rPr lang="pt-BR" sz="2000" dirty="0"/>
              <a:t>das atividades;</a:t>
            </a:r>
          </a:p>
          <a:p>
            <a:r>
              <a:rPr lang="pt-BR" sz="2000" dirty="0" smtClean="0"/>
              <a:t>         Levantamento </a:t>
            </a:r>
            <a:r>
              <a:rPr lang="pt-BR" sz="2000" dirty="0"/>
              <a:t>das saídas e produtos gerados;</a:t>
            </a:r>
          </a:p>
          <a:p>
            <a:r>
              <a:rPr lang="pt-BR" sz="2000" dirty="0" smtClean="0"/>
              <a:t>         Levantamento </a:t>
            </a:r>
            <a:r>
              <a:rPr lang="pt-BR" sz="2000" dirty="0"/>
              <a:t>das principais legislações e normas </a:t>
            </a:r>
            <a:r>
              <a:rPr lang="pt-BR" sz="2000" dirty="0" smtClean="0"/>
              <a:t>              vigentes</a:t>
            </a:r>
            <a:r>
              <a:rPr lang="pt-BR" sz="2000" dirty="0"/>
              <a:t>;</a:t>
            </a:r>
          </a:p>
          <a:p>
            <a:r>
              <a:rPr lang="pt-BR" sz="2000" dirty="0" smtClean="0"/>
              <a:t>         Levantamento </a:t>
            </a:r>
            <a:r>
              <a:rPr lang="pt-BR" sz="2000" dirty="0"/>
              <a:t>de prazos de execução das atividades;</a:t>
            </a:r>
          </a:p>
          <a:p>
            <a:r>
              <a:rPr lang="pt-BR" sz="2000" dirty="0" smtClean="0"/>
              <a:t>         Identificação </a:t>
            </a:r>
            <a:r>
              <a:rPr lang="pt-BR" sz="2000" dirty="0"/>
              <a:t>dos responsáveis na execução das atividades;</a:t>
            </a:r>
          </a:p>
          <a:p>
            <a:r>
              <a:rPr lang="pt-BR" sz="2000" dirty="0" smtClean="0"/>
              <a:t>         Coleta </a:t>
            </a:r>
            <a:r>
              <a:rPr lang="pt-BR" sz="2000" dirty="0"/>
              <a:t>de exemplos de produtos gerados.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2000" dirty="0"/>
              <a:t>Modelagem do processo (AS IS);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2000" dirty="0"/>
              <a:t>Descrição das </a:t>
            </a:r>
            <a:r>
              <a:rPr lang="pt-BR" sz="2000" dirty="0" smtClean="0"/>
              <a:t>atividades.</a:t>
            </a:r>
            <a:endParaRPr lang="pt-BR" sz="2000" dirty="0"/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52705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57200" y="14478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pt-BR" sz="3600" dirty="0" smtClean="0"/>
              <a:t>Análise:</a:t>
            </a:r>
            <a:endParaRPr lang="pt-BR" sz="3600" dirty="0"/>
          </a:p>
        </p:txBody>
      </p:sp>
      <p:sp>
        <p:nvSpPr>
          <p:cNvPr id="3" name="Retângulo 2"/>
          <p:cNvSpPr/>
          <p:nvPr/>
        </p:nvSpPr>
        <p:spPr>
          <a:xfrm>
            <a:off x="457200" y="2209800"/>
            <a:ext cx="8382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2800" dirty="0"/>
              <a:t>Consiste em compreender como os componentes ou recursos (pessoas, normas, sistemas, etc.) do processo estão posicionados, como estão interagindo entre si e como o arranjo estabelecido entre as atividades contribui, favoravelmente ou não, para que as ações realizadas se cumpram com efetividade, eficácia e eficiência.</a:t>
            </a:r>
          </a:p>
        </p:txBody>
      </p:sp>
    </p:spTree>
    <p:extLst>
      <p:ext uri="{BB962C8B-B14F-4D97-AF65-F5344CB8AC3E}">
        <p14:creationId xmlns:p14="http://schemas.microsoft.com/office/powerpoint/2010/main" val="2392221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1066800"/>
            <a:ext cx="7886700" cy="1325562"/>
          </a:xfrm>
        </p:spPr>
        <p:txBody>
          <a:bodyPr/>
          <a:lstStyle/>
          <a:p>
            <a:r>
              <a:rPr lang="pt-BR" dirty="0" smtClean="0"/>
              <a:t>Objetivos 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8600" y="1905000"/>
            <a:ext cx="8686800" cy="4351338"/>
          </a:xfrm>
        </p:spPr>
        <p:txBody>
          <a:bodyPr/>
          <a:lstStyle/>
          <a:p>
            <a:pPr marL="177800" indent="0" algn="just">
              <a:buNone/>
            </a:pPr>
            <a:r>
              <a:rPr lang="pt-BR" sz="2400" dirty="0">
                <a:solidFill>
                  <a:schemeClr val="tx1"/>
                </a:solidFill>
              </a:rPr>
              <a:t>1. Definir conceitos; </a:t>
            </a:r>
            <a:endParaRPr lang="pt-BR" sz="2400" dirty="0" smtClean="0">
              <a:solidFill>
                <a:schemeClr val="tx1"/>
              </a:solidFill>
            </a:endParaRPr>
          </a:p>
          <a:p>
            <a:pPr marL="177800" indent="0" algn="just">
              <a:buNone/>
            </a:pPr>
            <a:r>
              <a:rPr lang="pt-BR" sz="2400" dirty="0" smtClean="0">
                <a:solidFill>
                  <a:schemeClr val="tx1"/>
                </a:solidFill>
              </a:rPr>
              <a:t>2</a:t>
            </a:r>
            <a:r>
              <a:rPr lang="pt-BR" sz="2400" dirty="0">
                <a:solidFill>
                  <a:schemeClr val="tx1"/>
                </a:solidFill>
              </a:rPr>
              <a:t>. Esclarecer o que é Gestão por Processos; </a:t>
            </a:r>
            <a:endParaRPr lang="pt-BR" sz="2400" dirty="0" smtClean="0">
              <a:solidFill>
                <a:schemeClr val="tx1"/>
              </a:solidFill>
            </a:endParaRPr>
          </a:p>
          <a:p>
            <a:pPr marL="177800" indent="0" algn="just">
              <a:buNone/>
            </a:pPr>
            <a:r>
              <a:rPr lang="pt-BR" sz="2400" dirty="0" smtClean="0"/>
              <a:t>3</a:t>
            </a:r>
            <a:r>
              <a:rPr lang="pt-BR" sz="2400" dirty="0"/>
              <a:t>. Apresentar o cliente, suas necessidades e como todos estão envolvidos nas entregas para esse </a:t>
            </a:r>
            <a:r>
              <a:rPr lang="pt-BR" sz="2400" dirty="0" smtClean="0"/>
              <a:t>cliente; </a:t>
            </a:r>
            <a:endParaRPr lang="pt-BR" sz="2400" dirty="0"/>
          </a:p>
          <a:p>
            <a:pPr marL="177800" indent="0" algn="just">
              <a:buNone/>
            </a:pPr>
            <a:r>
              <a:rPr lang="pt-BR" sz="2400" dirty="0"/>
              <a:t>4. Falar da importância das entrevistas e do engajamento dos servidores nesse </a:t>
            </a:r>
            <a:r>
              <a:rPr lang="pt-BR" sz="2400" dirty="0" smtClean="0"/>
              <a:t>processo; </a:t>
            </a:r>
            <a:endParaRPr lang="pt-BR" sz="2400" dirty="0"/>
          </a:p>
          <a:p>
            <a:pPr marL="177800" indent="0" algn="just">
              <a:buNone/>
            </a:pPr>
            <a:r>
              <a:rPr lang="pt-BR" sz="2400" dirty="0">
                <a:solidFill>
                  <a:schemeClr val="tx1"/>
                </a:solidFill>
              </a:rPr>
              <a:t>5. Apresentar resultados concretos de melhoria de processos em outros órgãos com redução de custos, de pessoal, de tarefas ou mesmo de </a:t>
            </a:r>
            <a:r>
              <a:rPr lang="pt-BR" sz="2400" dirty="0" smtClean="0">
                <a:solidFill>
                  <a:schemeClr val="tx1"/>
                </a:solidFill>
              </a:rPr>
              <a:t>trabalho, </a:t>
            </a:r>
            <a:r>
              <a:rPr lang="pt-BR" sz="2400" dirty="0">
                <a:solidFill>
                  <a:schemeClr val="tx1"/>
                </a:solidFill>
              </a:rPr>
              <a:t>aumentando a eficiência do mesmo.</a:t>
            </a:r>
            <a:r>
              <a:rPr lang="pt-BR" dirty="0">
                <a:solidFill>
                  <a:schemeClr val="tx1"/>
                </a:solidFill>
              </a:rPr>
              <a:t> 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7219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76646" y="17526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pt-BR" sz="3600" dirty="0" smtClean="0"/>
              <a:t>Análise:</a:t>
            </a:r>
            <a:endParaRPr lang="pt-BR" sz="3600" dirty="0"/>
          </a:p>
        </p:txBody>
      </p:sp>
      <p:sp>
        <p:nvSpPr>
          <p:cNvPr id="3" name="Retângulo 2"/>
          <p:cNvSpPr/>
          <p:nvPr/>
        </p:nvSpPr>
        <p:spPr>
          <a:xfrm>
            <a:off x="381000" y="2667000"/>
            <a:ext cx="8382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 smtClean="0"/>
              <a:t>Analisa </a:t>
            </a:r>
            <a:r>
              <a:rPr lang="pt-BR" sz="2800" dirty="0"/>
              <a:t>também as </a:t>
            </a:r>
            <a:r>
              <a:rPr lang="pt-BR" sz="2800" b="1" dirty="0"/>
              <a:t>restrições e rupturas </a:t>
            </a:r>
            <a:r>
              <a:rPr lang="pt-BR" sz="2800" dirty="0"/>
              <a:t>que influenciam no </a:t>
            </a:r>
            <a:r>
              <a:rPr lang="pt-BR" sz="2800" b="1" dirty="0"/>
              <a:t>desempenho do </a:t>
            </a:r>
            <a:r>
              <a:rPr lang="pt-BR" sz="2800" b="1" dirty="0" smtClean="0"/>
              <a:t>processo, </a:t>
            </a:r>
            <a:r>
              <a:rPr lang="pt-BR" sz="2800" dirty="0"/>
              <a:t>assim como permite identificar as práticas positivas que podem ser preservadas na execução do processo.</a:t>
            </a:r>
          </a:p>
        </p:txBody>
      </p:sp>
    </p:spTree>
    <p:extLst>
      <p:ext uri="{BB962C8B-B14F-4D97-AF65-F5344CB8AC3E}">
        <p14:creationId xmlns:p14="http://schemas.microsoft.com/office/powerpoint/2010/main" val="314900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81000" y="16764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pt-BR" sz="3600" dirty="0" smtClean="0"/>
              <a:t>Redesenho:</a:t>
            </a:r>
            <a:endParaRPr lang="pt-BR" sz="3600" dirty="0"/>
          </a:p>
        </p:txBody>
      </p:sp>
      <p:sp>
        <p:nvSpPr>
          <p:cNvPr id="3" name="Retângulo 2"/>
          <p:cNvSpPr/>
          <p:nvPr/>
        </p:nvSpPr>
        <p:spPr>
          <a:xfrm>
            <a:off x="381000" y="2667000"/>
            <a:ext cx="83820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 smtClean="0"/>
              <a:t>Consiste </a:t>
            </a:r>
            <a:r>
              <a:rPr lang="pt-BR" sz="2800" dirty="0"/>
              <a:t>em desenhar uma </a:t>
            </a:r>
            <a:r>
              <a:rPr lang="pt-BR" sz="2800" b="1" dirty="0"/>
              <a:t>situação futura </a:t>
            </a:r>
            <a:r>
              <a:rPr lang="pt-BR" sz="2800" dirty="0"/>
              <a:t>(TO BE) a partir da análise </a:t>
            </a:r>
            <a:r>
              <a:rPr lang="pt-BR" sz="2800" dirty="0" smtClean="0"/>
              <a:t>realizada, </a:t>
            </a:r>
            <a:r>
              <a:rPr lang="pt-BR" sz="2800" dirty="0"/>
              <a:t>de maneira a </a:t>
            </a:r>
            <a:r>
              <a:rPr lang="pt-BR" sz="2800" b="1" dirty="0"/>
              <a:t>corrigir, melhorar ou inovar</a:t>
            </a:r>
            <a:r>
              <a:rPr lang="pt-BR" sz="2800" dirty="0"/>
              <a:t> o processo, para aperfeiçoar a eficiência, a eficácia e a adaptabilidade da situação atual existente.</a:t>
            </a:r>
          </a:p>
          <a:p>
            <a:pPr algn="just"/>
            <a:r>
              <a:rPr lang="pt-BR" sz="3200" dirty="0" smtClean="0"/>
              <a:t> </a:t>
            </a:r>
          </a:p>
          <a:p>
            <a:pPr algn="just"/>
            <a:endParaRPr lang="pt-BR" sz="3200" dirty="0" smtClean="0"/>
          </a:p>
        </p:txBody>
      </p:sp>
    </p:spTree>
    <p:extLst>
      <p:ext uri="{BB962C8B-B14F-4D97-AF65-F5344CB8AC3E}">
        <p14:creationId xmlns:p14="http://schemas.microsoft.com/office/powerpoint/2010/main" val="186920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81000" y="12192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pt-BR" sz="3600" dirty="0" smtClean="0"/>
              <a:t>Redesenho:</a:t>
            </a:r>
            <a:endParaRPr lang="pt-BR" sz="3600" dirty="0"/>
          </a:p>
        </p:txBody>
      </p:sp>
      <p:sp>
        <p:nvSpPr>
          <p:cNvPr id="3" name="Retângulo 2"/>
          <p:cNvSpPr/>
          <p:nvPr/>
        </p:nvSpPr>
        <p:spPr>
          <a:xfrm>
            <a:off x="381000" y="1997839"/>
            <a:ext cx="83820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 smtClean="0"/>
              <a:t>É </a:t>
            </a:r>
            <a:r>
              <a:rPr lang="pt-BR" sz="2800" dirty="0"/>
              <a:t>fundamental o envolvimento de executores d</a:t>
            </a:r>
            <a:r>
              <a:rPr lang="pt-BR" sz="2800" dirty="0" smtClean="0"/>
              <a:t>o </a:t>
            </a:r>
            <a:r>
              <a:rPr lang="pt-BR" sz="2800" dirty="0"/>
              <a:t>processo para, assim, aproveitar a experiência e o conhecimento dos que estão mais próximos do processo. </a:t>
            </a:r>
            <a:endParaRPr lang="pt-BR" sz="2800" dirty="0" smtClean="0"/>
          </a:p>
          <a:p>
            <a:pPr algn="just"/>
            <a:endParaRPr lang="pt-BR" sz="2800" dirty="0" smtClean="0"/>
          </a:p>
          <a:p>
            <a:pPr algn="just"/>
            <a:r>
              <a:rPr lang="pt-BR" sz="2800" dirty="0" smtClean="0"/>
              <a:t>Isso </a:t>
            </a:r>
            <a:r>
              <a:rPr lang="pt-BR" sz="2800" dirty="0"/>
              <a:t>assegura que o processo reflita verdadeiramente o que a organização pode realizar. Ajuda, também, a afastar o medo e promover </a:t>
            </a:r>
            <a:r>
              <a:rPr lang="pt-BR" sz="2800" b="1" dirty="0"/>
              <a:t>aceitação da mudança</a:t>
            </a:r>
            <a:r>
              <a:rPr lang="pt-BR" sz="2800" dirty="0"/>
              <a:t>.</a:t>
            </a:r>
          </a:p>
          <a:p>
            <a:pPr algn="just"/>
            <a:r>
              <a:rPr lang="pt-BR" sz="3200" dirty="0" smtClean="0"/>
              <a:t> </a:t>
            </a:r>
          </a:p>
          <a:p>
            <a:pPr algn="just"/>
            <a:endParaRPr lang="pt-BR" sz="3200" dirty="0" smtClean="0"/>
          </a:p>
        </p:txBody>
      </p:sp>
    </p:spTree>
    <p:extLst>
      <p:ext uri="{BB962C8B-B14F-4D97-AF65-F5344CB8AC3E}">
        <p14:creationId xmlns:p14="http://schemas.microsoft.com/office/powerpoint/2010/main" val="94013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81000" y="13716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pt-BR" sz="3600" dirty="0" smtClean="0"/>
              <a:t>Implementação:</a:t>
            </a:r>
            <a:endParaRPr lang="pt-BR" sz="3600" dirty="0"/>
          </a:p>
        </p:txBody>
      </p:sp>
      <p:sp>
        <p:nvSpPr>
          <p:cNvPr id="3" name="Retângulo 2"/>
          <p:cNvSpPr/>
          <p:nvPr/>
        </p:nvSpPr>
        <p:spPr>
          <a:xfrm>
            <a:off x="381000" y="2209800"/>
            <a:ext cx="83820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 smtClean="0"/>
              <a:t>Tem </a:t>
            </a:r>
            <a:r>
              <a:rPr lang="pt-BR" sz="2800" dirty="0"/>
              <a:t>o objetivo </a:t>
            </a:r>
            <a:r>
              <a:rPr lang="pt-BR" sz="2800" dirty="0" smtClean="0"/>
              <a:t>de </a:t>
            </a:r>
            <a:r>
              <a:rPr lang="pt-BR" sz="2800" b="1" dirty="0" smtClean="0"/>
              <a:t>colocar </a:t>
            </a:r>
            <a:r>
              <a:rPr lang="pt-BR" sz="2800" b="1" dirty="0"/>
              <a:t>em prática </a:t>
            </a:r>
            <a:r>
              <a:rPr lang="pt-BR" sz="2800" dirty="0"/>
              <a:t>o processo redesenhado e aprovado através da sua efetiva execução pelos responsáveis</a:t>
            </a:r>
            <a:r>
              <a:rPr lang="pt-BR" sz="2800" dirty="0" smtClean="0"/>
              <a:t>. </a:t>
            </a:r>
          </a:p>
          <a:p>
            <a:pPr algn="just"/>
            <a:endParaRPr lang="pt-BR" sz="2800" dirty="0" smtClean="0"/>
          </a:p>
          <a:p>
            <a:pPr algn="just"/>
            <a:r>
              <a:rPr lang="pt-BR" sz="2800" dirty="0"/>
              <a:t>A implementação de processos precisa ser vista como um </a:t>
            </a:r>
            <a:r>
              <a:rPr lang="pt-BR" sz="2800" b="1" dirty="0"/>
              <a:t>movimento estratégico </a:t>
            </a:r>
            <a:r>
              <a:rPr lang="pt-BR" sz="2800" dirty="0"/>
              <a:t>e contar com o </a:t>
            </a:r>
            <a:r>
              <a:rPr lang="pt-BR" sz="2800" b="1" dirty="0"/>
              <a:t>envolvimento e comprometimento </a:t>
            </a:r>
            <a:r>
              <a:rPr lang="pt-BR" sz="2800" dirty="0"/>
              <a:t>dos diversos níveis da organização, desde a alta administração até as equipes funcionais.</a:t>
            </a:r>
          </a:p>
          <a:p>
            <a:pPr algn="just"/>
            <a:endParaRPr lang="pt-BR" sz="3200" dirty="0" smtClean="0"/>
          </a:p>
          <a:p>
            <a:pPr algn="just"/>
            <a:r>
              <a:rPr lang="pt-BR" sz="3200" dirty="0" smtClean="0"/>
              <a:t> </a:t>
            </a:r>
          </a:p>
          <a:p>
            <a:pPr algn="just"/>
            <a:endParaRPr lang="pt-BR" sz="3200" dirty="0" smtClean="0"/>
          </a:p>
        </p:txBody>
      </p:sp>
    </p:spTree>
    <p:extLst>
      <p:ext uri="{BB962C8B-B14F-4D97-AF65-F5344CB8AC3E}">
        <p14:creationId xmlns:p14="http://schemas.microsoft.com/office/powerpoint/2010/main" val="207439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81000" y="11430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pt-BR" sz="3600" dirty="0" smtClean="0"/>
              <a:t>Implementação:</a:t>
            </a:r>
            <a:endParaRPr lang="pt-BR" sz="3600" dirty="0"/>
          </a:p>
        </p:txBody>
      </p:sp>
      <p:sp>
        <p:nvSpPr>
          <p:cNvPr id="3" name="Retângulo 2"/>
          <p:cNvSpPr/>
          <p:nvPr/>
        </p:nvSpPr>
        <p:spPr>
          <a:xfrm>
            <a:off x="381000" y="1958161"/>
            <a:ext cx="8382000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/>
              <a:t>Alguns fatores críticos de sucesso:</a:t>
            </a:r>
          </a:p>
          <a:p>
            <a:pPr algn="just"/>
            <a:endParaRPr lang="pt-BR" sz="12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400" dirty="0"/>
              <a:t>Identificação de riscos e problemas potenciais que podem surgir com a solução a ser </a:t>
            </a:r>
            <a:r>
              <a:rPr lang="pt-BR" sz="2400" dirty="0" smtClean="0"/>
              <a:t>implantada;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24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400" dirty="0"/>
              <a:t>Divulgação de informações, comunicando a todos os envolvidos sobre o novo </a:t>
            </a:r>
            <a:r>
              <a:rPr lang="pt-BR" sz="2400" dirty="0" smtClean="0"/>
              <a:t>processo;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24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400" dirty="0"/>
              <a:t>Treinamento para os envolvidos no novo processo. O processo redesenhado só deve ser posto em pleno funcionamento quando os seus executores estiverem seguros de seus conhecimentos sobre suas atividades.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3200" dirty="0" smtClean="0"/>
          </a:p>
          <a:p>
            <a:pPr algn="just"/>
            <a:r>
              <a:rPr lang="pt-BR" sz="3200" dirty="0" smtClean="0"/>
              <a:t> </a:t>
            </a:r>
          </a:p>
          <a:p>
            <a:pPr algn="just"/>
            <a:endParaRPr lang="pt-BR" sz="3200" dirty="0" smtClean="0"/>
          </a:p>
          <a:p>
            <a:pPr algn="just"/>
            <a:endParaRPr lang="pt-BR" sz="3200" dirty="0" smtClean="0"/>
          </a:p>
          <a:p>
            <a:pPr algn="just"/>
            <a:r>
              <a:rPr lang="pt-BR" sz="3200" dirty="0" smtClean="0"/>
              <a:t> </a:t>
            </a:r>
          </a:p>
          <a:p>
            <a:pPr algn="just"/>
            <a:endParaRPr lang="pt-BR" sz="3200" dirty="0" smtClean="0"/>
          </a:p>
        </p:txBody>
      </p:sp>
    </p:spTree>
    <p:extLst>
      <p:ext uri="{BB962C8B-B14F-4D97-AF65-F5344CB8AC3E}">
        <p14:creationId xmlns:p14="http://schemas.microsoft.com/office/powerpoint/2010/main" val="117046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8600" y="1182469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pt-BR" sz="3600" dirty="0" smtClean="0"/>
              <a:t>Monitoramento:</a:t>
            </a:r>
            <a:endParaRPr lang="pt-BR" sz="3600" dirty="0"/>
          </a:p>
        </p:txBody>
      </p:sp>
      <p:sp>
        <p:nvSpPr>
          <p:cNvPr id="3" name="Retângulo 2"/>
          <p:cNvSpPr/>
          <p:nvPr/>
        </p:nvSpPr>
        <p:spPr>
          <a:xfrm>
            <a:off x="381000" y="2139851"/>
            <a:ext cx="8382000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/>
              <a:t>E</a:t>
            </a:r>
            <a:r>
              <a:rPr lang="pt-BR" sz="2400" dirty="0" smtClean="0"/>
              <a:t>fetuar </a:t>
            </a:r>
            <a:r>
              <a:rPr lang="pt-BR" sz="2400" dirty="0"/>
              <a:t>a contínua medição e monitoramento dos processos </a:t>
            </a:r>
            <a:r>
              <a:rPr lang="pt-BR" sz="2400" dirty="0" smtClean="0"/>
              <a:t>da </a:t>
            </a:r>
            <a:r>
              <a:rPr lang="pt-BR" sz="2400" dirty="0"/>
              <a:t>organização, provendo informações-chave para os donos de processos </a:t>
            </a:r>
            <a:r>
              <a:rPr lang="pt-BR" sz="2400" dirty="0" smtClean="0"/>
              <a:t> </a:t>
            </a:r>
            <a:r>
              <a:rPr lang="pt-BR" sz="2400" dirty="0"/>
              <a:t>ajustarem recursos a fim de alcançar os objetivos dos processos</a:t>
            </a:r>
            <a:r>
              <a:rPr lang="pt-BR" sz="2400" dirty="0" smtClean="0"/>
              <a:t>.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/>
              <a:t>Durante o monitoramento ocorre a verificação e validação do processo, por meio dos indicadores de </a:t>
            </a:r>
            <a:r>
              <a:rPr lang="pt-BR" sz="2400" dirty="0" smtClean="0"/>
              <a:t>desempenho, </a:t>
            </a:r>
            <a:r>
              <a:rPr lang="pt-BR" sz="2400" dirty="0"/>
              <a:t>como maneira de assegurar que o mesmo está sendo executado de acordo com sua </a:t>
            </a:r>
            <a:r>
              <a:rPr lang="pt-BR" sz="2400" dirty="0" smtClean="0"/>
              <a:t>realidade e </a:t>
            </a:r>
            <a:r>
              <a:rPr lang="pt-BR" sz="2400" dirty="0"/>
              <a:t>cumpre os resultados </a:t>
            </a:r>
            <a:r>
              <a:rPr lang="pt-BR" sz="2400" dirty="0" smtClean="0"/>
              <a:t>esperados.</a:t>
            </a:r>
            <a:endParaRPr lang="pt-BR" sz="2400" dirty="0"/>
          </a:p>
          <a:p>
            <a:pPr algn="just"/>
            <a:endParaRPr lang="pt-BR" sz="3200" dirty="0" smtClean="0"/>
          </a:p>
          <a:p>
            <a:pPr algn="just"/>
            <a:endParaRPr lang="pt-BR" sz="3200" dirty="0" smtClean="0"/>
          </a:p>
          <a:p>
            <a:pPr algn="just"/>
            <a:r>
              <a:rPr lang="pt-BR" sz="3200" dirty="0" smtClean="0"/>
              <a:t> </a:t>
            </a:r>
          </a:p>
          <a:p>
            <a:pPr algn="just"/>
            <a:endParaRPr lang="pt-BR" sz="3200" dirty="0" smtClean="0"/>
          </a:p>
          <a:p>
            <a:pPr algn="just"/>
            <a:endParaRPr lang="pt-BR" sz="3200" dirty="0" smtClean="0"/>
          </a:p>
          <a:p>
            <a:pPr algn="just"/>
            <a:r>
              <a:rPr lang="pt-BR" sz="3200" dirty="0" smtClean="0"/>
              <a:t> </a:t>
            </a:r>
          </a:p>
          <a:p>
            <a:pPr algn="just"/>
            <a:endParaRPr lang="pt-BR" sz="3200" dirty="0" smtClean="0"/>
          </a:p>
        </p:txBody>
      </p:sp>
    </p:spTree>
    <p:extLst>
      <p:ext uri="{BB962C8B-B14F-4D97-AF65-F5344CB8AC3E}">
        <p14:creationId xmlns:p14="http://schemas.microsoft.com/office/powerpoint/2010/main" val="290889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83177" y="14478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pt-BR" sz="3600" dirty="0" smtClean="0"/>
              <a:t>Monitoramento:</a:t>
            </a:r>
            <a:endParaRPr lang="pt-BR" sz="3600" dirty="0"/>
          </a:p>
        </p:txBody>
      </p:sp>
      <p:sp>
        <p:nvSpPr>
          <p:cNvPr id="3" name="Retângulo 2"/>
          <p:cNvSpPr/>
          <p:nvPr/>
        </p:nvSpPr>
        <p:spPr>
          <a:xfrm>
            <a:off x="381000" y="2359759"/>
            <a:ext cx="8382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/>
              <a:t>Os indicadores de desempenho mais empregados costumam envolver 4 dimensões: </a:t>
            </a:r>
            <a:r>
              <a:rPr lang="pt-BR" sz="2800" i="1" dirty="0"/>
              <a:t>Tempo de duração do processo</a:t>
            </a:r>
            <a:r>
              <a:rPr lang="pt-BR" sz="2800" dirty="0"/>
              <a:t>, </a:t>
            </a:r>
            <a:r>
              <a:rPr lang="pt-BR" sz="2800" i="1" dirty="0"/>
              <a:t>Custo monetário despendido com o processo</a:t>
            </a:r>
            <a:r>
              <a:rPr lang="pt-BR" sz="2800" dirty="0"/>
              <a:t>, </a:t>
            </a:r>
            <a:r>
              <a:rPr lang="pt-BR" sz="2800" i="1" dirty="0"/>
              <a:t>Capacidade</a:t>
            </a:r>
            <a:r>
              <a:rPr lang="pt-BR" sz="2800" dirty="0"/>
              <a:t>: quanto o processo efetivamente produz? E </a:t>
            </a:r>
            <a:r>
              <a:rPr lang="pt-BR" sz="2800" i="1" dirty="0"/>
              <a:t>Qualidade</a:t>
            </a:r>
            <a:r>
              <a:rPr lang="pt-BR" sz="2800" dirty="0"/>
              <a:t>, que analisa se há muitos erros e variações que afetam uma entrega satisfatória aos clientes do processo.</a:t>
            </a:r>
            <a:endParaRPr lang="pt-BR" sz="2800" dirty="0" smtClean="0"/>
          </a:p>
          <a:p>
            <a:pPr algn="just"/>
            <a:endParaRPr lang="pt-BR" sz="3200" dirty="0" smtClean="0"/>
          </a:p>
          <a:p>
            <a:pPr algn="just"/>
            <a:endParaRPr lang="pt-BR" sz="3200" dirty="0" smtClean="0"/>
          </a:p>
          <a:p>
            <a:pPr algn="just"/>
            <a:r>
              <a:rPr lang="pt-BR" sz="3200" dirty="0" smtClean="0"/>
              <a:t> </a:t>
            </a:r>
          </a:p>
          <a:p>
            <a:pPr algn="just"/>
            <a:endParaRPr lang="pt-BR" sz="3200" dirty="0" smtClean="0"/>
          </a:p>
          <a:p>
            <a:pPr algn="just"/>
            <a:endParaRPr lang="pt-BR" sz="3200" dirty="0" smtClean="0"/>
          </a:p>
          <a:p>
            <a:pPr algn="just"/>
            <a:r>
              <a:rPr lang="pt-BR" sz="3200" dirty="0" smtClean="0"/>
              <a:t> </a:t>
            </a:r>
          </a:p>
          <a:p>
            <a:pPr algn="just"/>
            <a:endParaRPr lang="pt-BR" sz="3200" dirty="0" smtClean="0"/>
          </a:p>
        </p:txBody>
      </p:sp>
    </p:spTree>
    <p:extLst>
      <p:ext uri="{BB962C8B-B14F-4D97-AF65-F5344CB8AC3E}">
        <p14:creationId xmlns:p14="http://schemas.microsoft.com/office/powerpoint/2010/main" val="374076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976" y="2357437"/>
            <a:ext cx="4408424" cy="3714964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905000" y="1600200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pt-BR" sz="3200" dirty="0" smtClean="0"/>
              <a:t>Para a engenhoca funcionar...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12420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457200" y="1295400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pt-BR" sz="3200" dirty="0" smtClean="0"/>
              <a:t>Escritório de Processos</a:t>
            </a:r>
            <a:endParaRPr lang="pt-BR" sz="32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490899"/>
            <a:ext cx="5867400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8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57200" y="1295400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pt-BR" sz="3200" dirty="0" smtClean="0"/>
              <a:t>Escritório de Processos</a:t>
            </a:r>
            <a:endParaRPr lang="pt-BR" sz="3200" dirty="0"/>
          </a:p>
        </p:txBody>
      </p:sp>
      <p:sp>
        <p:nvSpPr>
          <p:cNvPr id="3" name="Retângulo 2"/>
          <p:cNvSpPr/>
          <p:nvPr/>
        </p:nvSpPr>
        <p:spPr>
          <a:xfrm>
            <a:off x="596660" y="2209800"/>
            <a:ext cx="79377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/>
              <a:t>Uma área da organização com o objetivo de </a:t>
            </a:r>
            <a:r>
              <a:rPr lang="pt-BR" sz="2400" b="1" dirty="0"/>
              <a:t>dar suporte </a:t>
            </a:r>
            <a:r>
              <a:rPr lang="pt-BR" sz="2400" dirty="0"/>
              <a:t>as ações de BPM e </a:t>
            </a:r>
            <a:r>
              <a:rPr lang="pt-BR" sz="2400" b="1" dirty="0"/>
              <a:t>promover a gestão </a:t>
            </a:r>
            <a:r>
              <a:rPr lang="pt-BR" sz="2400" dirty="0" smtClean="0"/>
              <a:t>do gerenciamento </a:t>
            </a:r>
            <a:r>
              <a:rPr lang="pt-BR" sz="2400" dirty="0"/>
              <a:t>de processos. </a:t>
            </a:r>
          </a:p>
        </p:txBody>
      </p:sp>
      <p:sp>
        <p:nvSpPr>
          <p:cNvPr id="4" name="Retângulo 3"/>
          <p:cNvSpPr/>
          <p:nvPr/>
        </p:nvSpPr>
        <p:spPr>
          <a:xfrm>
            <a:off x="609600" y="3611940"/>
            <a:ext cx="7848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/>
              <a:t>Sua estrutura é necessária para que todas as ações em gestão e otimização de processos da instituição sejam executadas de forma alinhada, aperfeiçoadas e com o foco necessário.</a:t>
            </a:r>
          </a:p>
        </p:txBody>
      </p:sp>
    </p:spTree>
    <p:extLst>
      <p:ext uri="{BB962C8B-B14F-4D97-AF65-F5344CB8AC3E}">
        <p14:creationId xmlns:p14="http://schemas.microsoft.com/office/powerpoint/2010/main" val="211971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62000" y="1349276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800" dirty="0" smtClean="0"/>
          </a:p>
        </p:txBody>
      </p:sp>
      <p:sp>
        <p:nvSpPr>
          <p:cNvPr id="3" name="CaixaDeTexto 2"/>
          <p:cNvSpPr txBox="1"/>
          <p:nvPr/>
        </p:nvSpPr>
        <p:spPr>
          <a:xfrm>
            <a:off x="609600" y="1258669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dirty="0" smtClean="0"/>
              <a:t>Processo...?</a:t>
            </a:r>
            <a:endParaRPr lang="pt-BR" sz="36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328406"/>
            <a:ext cx="6477000" cy="406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43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57200" y="1295400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pt-BR" sz="3200" dirty="0" smtClean="0"/>
              <a:t>Escritório de Processos - Serviços</a:t>
            </a:r>
            <a:endParaRPr lang="pt-BR" sz="3200" dirty="0"/>
          </a:p>
        </p:txBody>
      </p:sp>
      <p:sp>
        <p:nvSpPr>
          <p:cNvPr id="3" name="Retângulo 2"/>
          <p:cNvSpPr/>
          <p:nvPr/>
        </p:nvSpPr>
        <p:spPr>
          <a:xfrm>
            <a:off x="533400" y="1981200"/>
            <a:ext cx="8305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Elaborar e manter atualizada a cadeia de valor da instituição;</a:t>
            </a:r>
          </a:p>
          <a:p>
            <a:endParaRPr lang="pt-BR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Planejar e coordenar capacitações;</a:t>
            </a:r>
          </a:p>
          <a:p>
            <a:endParaRPr lang="pt-BR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Definir e manter metodologias, técnicas e ferramentas;</a:t>
            </a:r>
          </a:p>
          <a:p>
            <a:endParaRPr lang="pt-BR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Apoiar o mapeamento e redesenho dos processos;</a:t>
            </a:r>
          </a:p>
          <a:p>
            <a:endParaRPr lang="pt-BR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Realizar a interlocução entre os donos de processos e alta administração</a:t>
            </a:r>
            <a:r>
              <a:rPr lang="pt-BR" sz="2400" dirty="0" smtClean="0"/>
              <a:t>;</a:t>
            </a:r>
          </a:p>
          <a:p>
            <a:endParaRPr lang="pt-BR" sz="1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Priorização e seleção dos processos;</a:t>
            </a:r>
          </a:p>
          <a:p>
            <a:endParaRPr lang="pt-BR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Implementar melhorias voltadas à </a:t>
            </a:r>
            <a:r>
              <a:rPr lang="pt-BR" sz="2400" dirty="0" smtClean="0"/>
              <a:t>automação.</a:t>
            </a:r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93353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81000" y="1524000"/>
            <a:ext cx="815340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0" algn="just">
              <a:buNone/>
            </a:pPr>
            <a:r>
              <a:rPr lang="pt-BR" sz="2200" dirty="0" smtClean="0"/>
              <a:t>Para que seja possível realizar o desenho e redesenho dos processos, é fundamental ter como foco a visão do cliente e suas necessidades. </a:t>
            </a:r>
          </a:p>
          <a:p>
            <a:pPr marL="177800" indent="0" algn="just">
              <a:buNone/>
            </a:pPr>
            <a:endParaRPr lang="pt-BR" sz="2200" dirty="0"/>
          </a:p>
          <a:p>
            <a:pPr marL="177800" indent="0" algn="just">
              <a:buNone/>
            </a:pPr>
            <a:r>
              <a:rPr lang="pt-BR" sz="2200" dirty="0" smtClean="0"/>
              <a:t>Observar o processo ponta a ponta, de forma a melhorar a experiência do usuário.  </a:t>
            </a:r>
          </a:p>
          <a:p>
            <a:pPr marL="177800" indent="0" algn="just">
              <a:buNone/>
            </a:pPr>
            <a:endParaRPr lang="pt-BR" sz="2200" dirty="0"/>
          </a:p>
          <a:p>
            <a:pPr marL="177800" algn="just"/>
            <a:r>
              <a:rPr lang="pt-BR" sz="2400" dirty="0"/>
              <a:t>É de fundamental importância a participação e engajamento dos servidores durante as entrevistas e contribuições para o desenho e redesenho do processo. Só dessa forma é possível termos uma gestão de processos efetiva. </a:t>
            </a:r>
          </a:p>
        </p:txBody>
      </p:sp>
    </p:spTree>
    <p:extLst>
      <p:ext uri="{BB962C8B-B14F-4D97-AF65-F5344CB8AC3E}">
        <p14:creationId xmlns:p14="http://schemas.microsoft.com/office/powerpoint/2010/main" val="36775069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76400"/>
            <a:ext cx="7601728" cy="495300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609600" y="1143000"/>
            <a:ext cx="769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Exemplo de melhoria </a:t>
            </a:r>
            <a:r>
              <a:rPr lang="pt-BR" dirty="0"/>
              <a:t>de </a:t>
            </a:r>
            <a:r>
              <a:rPr lang="pt-BR" dirty="0" smtClean="0"/>
              <a:t>processos- Caso DETRAN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3302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828800"/>
            <a:ext cx="8410166" cy="3806136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381000" y="1219200"/>
            <a:ext cx="64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Exemplo de melhoria de processos- Caso DETRAN </a:t>
            </a:r>
          </a:p>
        </p:txBody>
      </p:sp>
    </p:spTree>
    <p:extLst>
      <p:ext uri="{BB962C8B-B14F-4D97-AF65-F5344CB8AC3E}">
        <p14:creationId xmlns:p14="http://schemas.microsoft.com/office/powerpoint/2010/main" val="1272791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81000" y="1182469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accent2">
                  <a:lumMod val="75000"/>
                </a:schemeClr>
              </a:buClr>
            </a:pPr>
            <a:r>
              <a:rPr lang="pt-BR" sz="3600" dirty="0" smtClean="0"/>
              <a:t>Conceituando:</a:t>
            </a:r>
            <a:endParaRPr lang="pt-BR" sz="36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533400" y="2002572"/>
            <a:ext cx="8229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BR" sz="2600" dirty="0"/>
              <a:t>C</a:t>
            </a:r>
            <a:r>
              <a:rPr lang="pt-BR" sz="2600" dirty="0" smtClean="0"/>
              <a:t>onjunto </a:t>
            </a:r>
            <a:r>
              <a:rPr lang="pt-BR" sz="2600" dirty="0"/>
              <a:t>definido de atividades ou comportamentos executados por humanos ou máquinas para alcançar um ou mais </a:t>
            </a:r>
            <a:r>
              <a:rPr lang="pt-BR" sz="2600" dirty="0" smtClean="0"/>
              <a:t>resultados.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pt-BR" sz="2600" dirty="0" smtClean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BR" sz="2600" dirty="0" smtClean="0"/>
              <a:t>Conjunto de atividades organizadas que consomem recursos e geram resultados.</a:t>
            </a:r>
          </a:p>
          <a:p>
            <a:endParaRPr lang="pt-BR" sz="2600" dirty="0" smtClean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BR" sz="2600" dirty="0" smtClean="0"/>
              <a:t>Conjunto </a:t>
            </a:r>
            <a:r>
              <a:rPr lang="pt-BR" sz="2600" dirty="0"/>
              <a:t>de recursos e atividades inter-relacionadas que transformam insumos (entradas) em serviços/produtos (saídas). </a:t>
            </a:r>
          </a:p>
        </p:txBody>
      </p:sp>
    </p:spTree>
    <p:extLst>
      <p:ext uri="{BB962C8B-B14F-4D97-AF65-F5344CB8AC3E}">
        <p14:creationId xmlns:p14="http://schemas.microsoft.com/office/powerpoint/2010/main" val="253852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81000" y="1182469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accent2">
                  <a:lumMod val="75000"/>
                </a:schemeClr>
              </a:buClr>
            </a:pPr>
            <a:r>
              <a:rPr lang="pt-BR" sz="3600" dirty="0" smtClean="0"/>
              <a:t>Conceituando:</a:t>
            </a:r>
            <a:endParaRPr lang="pt-BR" sz="36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837113"/>
            <a:ext cx="7772400" cy="4098174"/>
          </a:xfrm>
          <a:prstGeom prst="rect">
            <a:avLst/>
          </a:prstGeom>
        </p:spPr>
      </p:pic>
      <p:grpSp>
        <p:nvGrpSpPr>
          <p:cNvPr id="9" name="Grupo 8"/>
          <p:cNvGrpSpPr/>
          <p:nvPr/>
        </p:nvGrpSpPr>
        <p:grpSpPr>
          <a:xfrm>
            <a:off x="2895600" y="4191000"/>
            <a:ext cx="1066800" cy="253916"/>
            <a:chOff x="1371600" y="5334000"/>
            <a:chExt cx="1066800" cy="253916"/>
          </a:xfrm>
        </p:grpSpPr>
        <p:sp>
          <p:nvSpPr>
            <p:cNvPr id="7" name="Pentágono 6"/>
            <p:cNvSpPr/>
            <p:nvPr/>
          </p:nvSpPr>
          <p:spPr>
            <a:xfrm>
              <a:off x="1371600" y="5334000"/>
              <a:ext cx="1066800" cy="228600"/>
            </a:xfrm>
            <a:prstGeom prst="homePlat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1447800" y="5334000"/>
              <a:ext cx="9144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50" dirty="0" smtClean="0"/>
                <a:t>Atividade 1</a:t>
              </a:r>
              <a:endParaRPr lang="pt-BR" sz="1050" dirty="0"/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4038600" y="4191000"/>
            <a:ext cx="1066800" cy="253916"/>
            <a:chOff x="1371600" y="5334000"/>
            <a:chExt cx="1066800" cy="253916"/>
          </a:xfrm>
        </p:grpSpPr>
        <p:sp>
          <p:nvSpPr>
            <p:cNvPr id="11" name="Pentágono 10"/>
            <p:cNvSpPr/>
            <p:nvPr/>
          </p:nvSpPr>
          <p:spPr>
            <a:xfrm>
              <a:off x="1371600" y="5334000"/>
              <a:ext cx="1066800" cy="228600"/>
            </a:xfrm>
            <a:prstGeom prst="homePlat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1447800" y="5334000"/>
              <a:ext cx="9144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50" dirty="0" smtClean="0"/>
                <a:t>Atividade 2</a:t>
              </a:r>
              <a:endParaRPr lang="pt-BR" sz="1050" dirty="0"/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5181600" y="4191000"/>
            <a:ext cx="1066800" cy="253916"/>
            <a:chOff x="1371600" y="5334000"/>
            <a:chExt cx="1066800" cy="253916"/>
          </a:xfrm>
        </p:grpSpPr>
        <p:sp>
          <p:nvSpPr>
            <p:cNvPr id="14" name="Pentágono 13"/>
            <p:cNvSpPr/>
            <p:nvPr/>
          </p:nvSpPr>
          <p:spPr>
            <a:xfrm>
              <a:off x="1371600" y="5334000"/>
              <a:ext cx="1066800" cy="228600"/>
            </a:xfrm>
            <a:prstGeom prst="homePlat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1447800" y="5334000"/>
              <a:ext cx="9144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50" dirty="0" smtClean="0"/>
                <a:t>Atividade ...</a:t>
              </a:r>
              <a:endParaRPr lang="pt-BR" sz="1050" dirty="0"/>
            </a:p>
          </p:txBody>
        </p:sp>
      </p:grpSp>
    </p:spTree>
    <p:extLst>
      <p:ext uri="{BB962C8B-B14F-4D97-AF65-F5344CB8AC3E}">
        <p14:creationId xmlns:p14="http://schemas.microsoft.com/office/powerpoint/2010/main" val="13254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50966" y="160020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pt-BR" sz="3600" dirty="0" smtClean="0"/>
              <a:t>Tipos de Processos:</a:t>
            </a:r>
            <a:endParaRPr lang="pt-BR" sz="36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650966" y="2667000"/>
            <a:ext cx="6324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3200" dirty="0" smtClean="0"/>
              <a:t>Processos Primários</a:t>
            </a:r>
          </a:p>
          <a:p>
            <a:endParaRPr lang="pt-BR" sz="32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3200" dirty="0" smtClean="0"/>
              <a:t>Processos de Suporte</a:t>
            </a:r>
          </a:p>
          <a:p>
            <a:endParaRPr lang="pt-BR" sz="32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3200" dirty="0" smtClean="0"/>
              <a:t>Processos de Gerenciamento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40578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85800" y="137160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pt-BR" sz="3600" dirty="0" smtClean="0"/>
              <a:t>Processos Primário:</a:t>
            </a:r>
            <a:endParaRPr lang="pt-BR" sz="36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685800" y="2438400"/>
            <a:ext cx="793709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 smtClean="0"/>
              <a:t>São processos interfuncionais ponta a ponta que agregam </a:t>
            </a:r>
            <a:r>
              <a:rPr lang="pt-BR" sz="2800" b="1" dirty="0" smtClean="0"/>
              <a:t>valor</a:t>
            </a:r>
            <a:r>
              <a:rPr lang="pt-BR" sz="2800" dirty="0" smtClean="0"/>
              <a:t> diretamente para o </a:t>
            </a:r>
            <a:r>
              <a:rPr lang="pt-BR" sz="2800" b="1" dirty="0" smtClean="0"/>
              <a:t>cliente</a:t>
            </a:r>
            <a:r>
              <a:rPr lang="pt-BR" sz="2800" dirty="0" smtClean="0"/>
              <a:t>. Representam as </a:t>
            </a:r>
            <a:r>
              <a:rPr lang="pt-BR" sz="2800" b="1" dirty="0" smtClean="0"/>
              <a:t>atividades essenciais</a:t>
            </a:r>
            <a:r>
              <a:rPr lang="pt-BR" sz="2800" dirty="0" smtClean="0"/>
              <a:t> que uma organização executa para </a:t>
            </a:r>
            <a:r>
              <a:rPr lang="pt-BR" sz="2800" b="1" dirty="0" smtClean="0"/>
              <a:t>cumprir</a:t>
            </a:r>
            <a:r>
              <a:rPr lang="pt-BR" sz="2800" dirty="0" smtClean="0"/>
              <a:t> sua </a:t>
            </a:r>
            <a:r>
              <a:rPr lang="pt-BR" sz="2800" b="1" dirty="0" smtClean="0"/>
              <a:t>missão</a:t>
            </a:r>
            <a:r>
              <a:rPr lang="pt-BR" sz="2800" dirty="0" smtClean="0"/>
              <a:t>. </a:t>
            </a:r>
          </a:p>
          <a:p>
            <a:pPr algn="just"/>
            <a:endParaRPr lang="pt-BR" sz="3200" dirty="0" smtClean="0"/>
          </a:p>
          <a:p>
            <a:pPr algn="ctr"/>
            <a:r>
              <a:rPr lang="pt-BR" sz="2800" dirty="0" smtClean="0"/>
              <a:t>Exemplo: Produção, Vendas.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43347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85800" y="137160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pt-BR" sz="3600" dirty="0" smtClean="0"/>
              <a:t>Processos de Suporte:</a:t>
            </a:r>
            <a:endParaRPr lang="pt-BR" sz="36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685800" y="2286000"/>
            <a:ext cx="79370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 smtClean="0"/>
              <a:t>Existem </a:t>
            </a:r>
            <a:r>
              <a:rPr lang="pt-BR" sz="3000" dirty="0"/>
              <a:t>para prover suporte a processos </a:t>
            </a:r>
            <a:r>
              <a:rPr lang="pt-BR" sz="3000" dirty="0" smtClean="0"/>
              <a:t>primários. A </a:t>
            </a:r>
            <a:r>
              <a:rPr lang="pt-BR" sz="3000" dirty="0"/>
              <a:t>diferença principal entre os processos primários e os de suporte é que processos de suporte entregam </a:t>
            </a:r>
            <a:r>
              <a:rPr lang="pt-BR" sz="3000" b="1" dirty="0"/>
              <a:t>valor para outros processos</a:t>
            </a:r>
            <a:r>
              <a:rPr lang="pt-BR" sz="3000" dirty="0"/>
              <a:t> e não diretamente para os clientes. </a:t>
            </a:r>
            <a:r>
              <a:rPr lang="pt-BR" sz="3000" dirty="0" smtClean="0"/>
              <a:t> </a:t>
            </a:r>
          </a:p>
          <a:p>
            <a:pPr algn="just"/>
            <a:endParaRPr lang="pt-BR" sz="3000" dirty="0" smtClean="0"/>
          </a:p>
          <a:p>
            <a:pPr algn="ctr"/>
            <a:r>
              <a:rPr lang="pt-BR" sz="3000" dirty="0" smtClean="0"/>
              <a:t>Exemplo: Gestão de RH, Suprimentos.</a:t>
            </a:r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103807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09600" y="13716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pt-BR" sz="3600" dirty="0" smtClean="0"/>
              <a:t>Processos de Gerenciamento:</a:t>
            </a:r>
            <a:endParaRPr lang="pt-BR" sz="36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609600" y="2209800"/>
            <a:ext cx="793709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 smtClean="0"/>
              <a:t>Utilizados para medir</a:t>
            </a:r>
            <a:r>
              <a:rPr lang="pt-BR" sz="2800" dirty="0"/>
              <a:t>, </a:t>
            </a:r>
            <a:r>
              <a:rPr lang="pt-BR" sz="2800" dirty="0" smtClean="0"/>
              <a:t>monitorar e </a:t>
            </a:r>
            <a:r>
              <a:rPr lang="pt-BR" sz="2800" dirty="0"/>
              <a:t>controlar atividades </a:t>
            </a:r>
            <a:r>
              <a:rPr lang="pt-BR" sz="2800" dirty="0" smtClean="0"/>
              <a:t>de processos de negócio. Não </a:t>
            </a:r>
            <a:r>
              <a:rPr lang="pt-BR" sz="2800" dirty="0"/>
              <a:t>agregam valor diretamente </a:t>
            </a:r>
            <a:r>
              <a:rPr lang="pt-BR" sz="2800" dirty="0" smtClean="0"/>
              <a:t>aos clientes</a:t>
            </a:r>
            <a:r>
              <a:rPr lang="pt-BR" sz="2800" dirty="0"/>
              <a:t>, mas são necessários para assegurar que a organização </a:t>
            </a:r>
            <a:r>
              <a:rPr lang="pt-BR" sz="2800" b="1" dirty="0"/>
              <a:t>opere</a:t>
            </a:r>
            <a:r>
              <a:rPr lang="pt-BR" sz="2800" dirty="0"/>
              <a:t> </a:t>
            </a:r>
            <a:r>
              <a:rPr lang="pt-BR" sz="2800" b="1" dirty="0"/>
              <a:t>de acordo </a:t>
            </a:r>
            <a:r>
              <a:rPr lang="pt-BR" sz="2800" dirty="0"/>
              <a:t>com seus </a:t>
            </a:r>
            <a:r>
              <a:rPr lang="pt-BR" sz="2800" b="1" dirty="0"/>
              <a:t>objetivos e metas </a:t>
            </a:r>
            <a:r>
              <a:rPr lang="pt-BR" sz="2800" dirty="0"/>
              <a:t>de desempenho. </a:t>
            </a:r>
            <a:endParaRPr lang="pt-BR" sz="2800" dirty="0" smtClean="0"/>
          </a:p>
          <a:p>
            <a:pPr algn="just"/>
            <a:endParaRPr lang="pt-BR" sz="2800" dirty="0" smtClean="0"/>
          </a:p>
          <a:p>
            <a:pPr algn="ctr"/>
            <a:r>
              <a:rPr lang="pt-BR" sz="2800" dirty="0" smtClean="0"/>
              <a:t>Exemplo: Gestão Orçamentária, Planejamento Estratégico, Auditoria.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00350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o Office">
  <a:themeElements>
    <a:clrScheme name="Tema do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2020</TotalTime>
  <Words>1366</Words>
  <Application>Microsoft Office PowerPoint</Application>
  <PresentationFormat>Apresentação na tela (4:3)</PresentationFormat>
  <Paragraphs>172</Paragraphs>
  <Slides>33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40" baseType="lpstr">
      <vt:lpstr>Arial</vt:lpstr>
      <vt:lpstr>Calibri</vt:lpstr>
      <vt:lpstr>Open Sans Light</vt:lpstr>
      <vt:lpstr>Poppins</vt:lpstr>
      <vt:lpstr>Times New Roman</vt:lpstr>
      <vt:lpstr>Wingdings</vt:lpstr>
      <vt:lpstr>1_Tema do Office</vt:lpstr>
      <vt:lpstr>Apresentação do PowerPoint</vt:lpstr>
      <vt:lpstr>Objetivos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Pablo Sandin</dc:creator>
  <cp:lastModifiedBy>Usuário do Windows</cp:lastModifiedBy>
  <cp:revision>222</cp:revision>
  <dcterms:created xsi:type="dcterms:W3CDTF">2016-10-09T11:37:59Z</dcterms:created>
  <dcterms:modified xsi:type="dcterms:W3CDTF">2020-06-18T21:47:52Z</dcterms:modified>
</cp:coreProperties>
</file>